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2"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321685-DA74-4DBC-9746-5050EBA9A9A3}"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3201651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321685-DA74-4DBC-9746-5050EBA9A9A3}"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2503014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321685-DA74-4DBC-9746-5050EBA9A9A3}"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3810900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321685-DA74-4DBC-9746-5050EBA9A9A3}"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1566723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321685-DA74-4DBC-9746-5050EBA9A9A3}" type="datetimeFigureOut">
              <a:rPr lang="en-US" smtClean="0"/>
              <a:t>5/6/2019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608359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321685-DA74-4DBC-9746-5050EBA9A9A3}" type="datetimeFigureOut">
              <a:rPr lang="en-US" smtClean="0"/>
              <a:t>5/6/2019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478726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321685-DA74-4DBC-9746-5050EBA9A9A3}" type="datetimeFigureOut">
              <a:rPr lang="en-US" smtClean="0"/>
              <a:t>5/6/2019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1053184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321685-DA74-4DBC-9746-5050EBA9A9A3}"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1467607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321685-DA74-4DBC-9746-5050EBA9A9A3}"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4142687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321685-DA74-4DBC-9746-5050EBA9A9A3}"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1241748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321685-DA74-4DBC-9746-5050EBA9A9A3}"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120F38-6C12-4D36-97E5-0F443BFC68B4}" type="slidenum">
              <a:rPr lang="en-US" smtClean="0"/>
              <a:t>‹#›</a:t>
            </a:fld>
            <a:endParaRPr lang="en-US"/>
          </a:p>
        </p:txBody>
      </p:sp>
    </p:spTree>
    <p:extLst>
      <p:ext uri="{BB962C8B-B14F-4D97-AF65-F5344CB8AC3E}">
        <p14:creationId xmlns:p14="http://schemas.microsoft.com/office/powerpoint/2010/main" val="1397779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21685-DA74-4DBC-9746-5050EBA9A9A3}" type="datetimeFigureOut">
              <a:rPr lang="en-US" smtClean="0"/>
              <a:t>5/6/2019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120F38-6C12-4D36-97E5-0F443BFC68B4}" type="slidenum">
              <a:rPr lang="en-US" smtClean="0"/>
              <a:t>‹#›</a:t>
            </a:fld>
            <a:endParaRPr lang="en-US"/>
          </a:p>
        </p:txBody>
      </p:sp>
    </p:spTree>
    <p:extLst>
      <p:ext uri="{BB962C8B-B14F-4D97-AF65-F5344CB8AC3E}">
        <p14:creationId xmlns:p14="http://schemas.microsoft.com/office/powerpoint/2010/main" val="277228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 Health Care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Questions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65174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 Differentiate between communicable and non-communicable disease?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latin typeface="Times New Roman" pitchFamily="18" charset="0"/>
                <a:cs typeface="Times New Roman" pitchFamily="18" charset="0"/>
              </a:rPr>
              <a:t>Communicable diseases are type of diseases which spread from person to another, from animal to animal or from animal to person through the air, contact with contaminated surfaces, blood, feces or even through the body fluids. </a:t>
            </a:r>
          </a:p>
          <a:p>
            <a:pPr>
              <a:buFont typeface="Wingdings" pitchFamily="2" charset="2"/>
              <a:buChar char="Ø"/>
            </a:pPr>
            <a:r>
              <a:rPr lang="en-US" dirty="0" smtClean="0">
                <a:latin typeface="Times New Roman" pitchFamily="18" charset="0"/>
                <a:cs typeface="Times New Roman" pitchFamily="18" charset="0"/>
              </a:rPr>
              <a:t>non- communication are medical conditions like heart disease, diabetes, and cancer which are not contagious and cannot be spread from one person to another, or from animal to person or from animal to another animal.</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06600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QN2. What are alternative names for the term communicable diseases?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Catching diseases</a:t>
            </a:r>
          </a:p>
          <a:p>
            <a:pPr>
              <a:buFont typeface="Wingdings" pitchFamily="2" charset="2"/>
              <a:buChar char="Ø"/>
            </a:pPr>
            <a:r>
              <a:rPr lang="en-US" dirty="0" smtClean="0">
                <a:latin typeface="Times New Roman" pitchFamily="18" charset="0"/>
                <a:cs typeface="Times New Roman" pitchFamily="18" charset="0"/>
              </a:rPr>
              <a:t>Contagious diseases</a:t>
            </a:r>
          </a:p>
          <a:p>
            <a:pPr>
              <a:buFont typeface="Wingdings" pitchFamily="2" charset="2"/>
              <a:buChar char="Ø"/>
            </a:pPr>
            <a:r>
              <a:rPr lang="en-US" dirty="0" smtClean="0">
                <a:latin typeface="Times New Roman" pitchFamily="18" charset="0"/>
                <a:cs typeface="Times New Roman" pitchFamily="18" charset="0"/>
              </a:rPr>
              <a:t>Infectious diseases</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26886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QN3. What are the various transmission paths for communicable diseases? E.g. Vector borne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Vector borne through Malaria and </a:t>
            </a:r>
            <a:r>
              <a:rPr lang="en-US" dirty="0" err="1" smtClean="0">
                <a:latin typeface="Times New Roman" pitchFamily="18" charset="0"/>
                <a:cs typeface="Times New Roman" pitchFamily="18" charset="0"/>
              </a:rPr>
              <a:t>onchocerciasis</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Foodborne through Salmonella, E. coli, Hepatitis A &amp; E</a:t>
            </a:r>
          </a:p>
          <a:p>
            <a:pPr>
              <a:buFont typeface="Wingdings" pitchFamily="2" charset="2"/>
              <a:buChar char="Ø"/>
            </a:pPr>
            <a:r>
              <a:rPr lang="en-US" dirty="0" smtClean="0">
                <a:latin typeface="Times New Roman" pitchFamily="18" charset="0"/>
                <a:cs typeface="Times New Roman" pitchFamily="18" charset="0"/>
              </a:rPr>
              <a:t>Air-borne/Inhalation through Tuberculosis, influenza, meningitis</a:t>
            </a:r>
          </a:p>
          <a:p>
            <a:pPr>
              <a:buFont typeface="Wingdings" pitchFamily="2" charset="2"/>
              <a:buChar char="Ø"/>
            </a:pPr>
            <a:r>
              <a:rPr lang="en-US" dirty="0" smtClean="0">
                <a:latin typeface="Times New Roman" pitchFamily="18" charset="0"/>
                <a:cs typeface="Times New Roman" pitchFamily="18" charset="0"/>
              </a:rPr>
              <a:t>Non-traumatic contact through Anthrax </a:t>
            </a:r>
          </a:p>
          <a:p>
            <a:pPr>
              <a:buFont typeface="Wingdings" pitchFamily="2" charset="2"/>
              <a:buChar char="Ø"/>
            </a:pPr>
            <a:r>
              <a:rPr lang="en-US" dirty="0" smtClean="0">
                <a:latin typeface="Times New Roman" pitchFamily="18" charset="0"/>
                <a:cs typeface="Times New Roman" pitchFamily="18" charset="0"/>
              </a:rPr>
              <a:t>Traumatic contact through Rabies </a:t>
            </a:r>
          </a:p>
          <a:p>
            <a:pPr>
              <a:buFont typeface="Wingdings" pitchFamily="2" charset="2"/>
              <a:buChar char="Ø"/>
            </a:pPr>
            <a:r>
              <a:rPr lang="en-US" dirty="0" smtClean="0">
                <a:latin typeface="Times New Roman" pitchFamily="18" charset="0"/>
                <a:cs typeface="Times New Roman" pitchFamily="18" charset="0"/>
              </a:rPr>
              <a:t>Foodborne through Salmonella, E. coli, Hepatitis A &amp; E</a:t>
            </a:r>
          </a:p>
          <a:p>
            <a:pPr>
              <a:buFont typeface="Wingdings" pitchFamily="2" charset="2"/>
              <a:buChar char="Ø"/>
            </a:pPr>
            <a:r>
              <a:rPr lang="en-US" dirty="0" smtClean="0">
                <a:latin typeface="Times New Roman" pitchFamily="18" charset="0"/>
                <a:cs typeface="Times New Roman" pitchFamily="18" charset="0"/>
              </a:rPr>
              <a:t>Waterborne through Cholera and Rotavirus </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33634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QN4. What is meant by the term case fatality rate?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Case fatality rate or case fatality ratio is the proportion of people who die from a certain disease among all other people who are affected or diagnosed with the same disease over a given period of time.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64779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QN5. What are examples of measures used to control communicable diseases?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Use of condom to prevent transmission of HIV and STIs</a:t>
            </a:r>
          </a:p>
          <a:p>
            <a:pPr>
              <a:buFont typeface="Wingdings" pitchFamily="2" charset="2"/>
              <a:buChar char="Ø"/>
            </a:pPr>
            <a:r>
              <a:rPr lang="en-US" dirty="0" smtClean="0">
                <a:latin typeface="Times New Roman" pitchFamily="18" charset="0"/>
                <a:cs typeface="Times New Roman" pitchFamily="18" charset="0"/>
              </a:rPr>
              <a:t>Washing hands with soap</a:t>
            </a:r>
          </a:p>
          <a:p>
            <a:pPr>
              <a:buFont typeface="Wingdings" pitchFamily="2" charset="2"/>
              <a:buChar char="Ø"/>
            </a:pPr>
            <a:r>
              <a:rPr lang="en-US" dirty="0" smtClean="0">
                <a:latin typeface="Times New Roman" pitchFamily="18" charset="0"/>
                <a:cs typeface="Times New Roman" pitchFamily="18" charset="0"/>
              </a:rPr>
              <a:t>Sensitive surveillance systems and public health laboratories </a:t>
            </a:r>
          </a:p>
          <a:p>
            <a:pPr>
              <a:buFont typeface="Wingdings" pitchFamily="2" charset="2"/>
              <a:buChar char="Ø"/>
            </a:pPr>
            <a:r>
              <a:rPr lang="en-US" dirty="0" smtClean="0">
                <a:latin typeface="Times New Roman" pitchFamily="18" charset="0"/>
                <a:cs typeface="Times New Roman" pitchFamily="18" charset="0"/>
              </a:rPr>
              <a:t>Global collaboration and willingness to share information with other countries</a:t>
            </a:r>
          </a:p>
          <a:p>
            <a:pPr>
              <a:buFont typeface="Wingdings" pitchFamily="2" charset="2"/>
              <a:buChar char="Ø"/>
            </a:pPr>
            <a:r>
              <a:rPr lang="en-US" dirty="0" smtClean="0">
                <a:latin typeface="Times New Roman" pitchFamily="18" charset="0"/>
                <a:cs typeface="Times New Roman" pitchFamily="18" charset="0"/>
              </a:rPr>
              <a:t>Rapid detection of new outbreaks</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79901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QN6. What is antimicrobial resistance and what are some of the causes of this phenomenon?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Antimicrobial resistance is the capability of a microbe to gain stays the effects of medication that could be used to treat the certain microbe. This is caused by the increasing use of drugs, poor prescribing and dispensing practices, inappropriate use, failure of patients to take correct dosages, and counterfeit drugs.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06489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QN7. What is meant by the 90-90-90 targets for HIV/AIDS control?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This is an ambitious treatment that was targeted to help to curb the spread of AIDS. This was a target which was set to ensure that by 2020, 90% of all people living with HIV will know their status, 90% of all people with diagnosed HIV infection will receive sustained antiretroviral therapy and by2020, 90% of all people receiving antiretroviral therapy will have viral suppression.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07468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QN8. What is an opportunistic infection?  Give an example or scenario to explain your answer?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Opportunistic infections are diseases that occur in people with AIDS when the body immune system is weakened enough to produce infectious agents a chance to invade. For instance; bacterial pneumonia, TB, PCP, chronic diarrhea and fungal infections for example; Cryptococcus. When a person has AIDS the above infections can attack.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5364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QN9. What is TB and how is it spread? What are some of the global challenges in TB Control?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TB is a disease that is transmitted through air, airborne droplets. The infection occurs when an agent of infection begins to produce inside the body of a person. TB undergoes three stages namely latent phase, incubation period and the last stage. Challenges encountered in TB control include: The diagnostic tools for use in TB control are very old and inadequate treatment.</a:t>
            </a:r>
          </a:p>
        </p:txBody>
      </p:sp>
    </p:spTree>
    <p:extLst>
      <p:ext uri="{BB962C8B-B14F-4D97-AF65-F5344CB8AC3E}">
        <p14:creationId xmlns:p14="http://schemas.microsoft.com/office/powerpoint/2010/main" val="666850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QN10. What is malaria, how is it spread, what are the symptoms, how is treated?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latin typeface="Times New Roman" pitchFamily="18" charset="0"/>
                <a:cs typeface="Times New Roman" pitchFamily="18" charset="0"/>
              </a:rPr>
              <a:t>Malaria is a life-threatening mosquito disease. It is spread by a parasite called plasmodium.</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Symptoms</a:t>
            </a:r>
          </a:p>
          <a:p>
            <a:pPr>
              <a:buFont typeface="Wingdings" pitchFamily="2" charset="2"/>
              <a:buChar char="Ø"/>
            </a:pPr>
            <a:r>
              <a:rPr lang="en-US" dirty="0" smtClean="0">
                <a:latin typeface="Times New Roman" pitchFamily="18" charset="0"/>
                <a:cs typeface="Times New Roman" pitchFamily="18" charset="0"/>
              </a:rPr>
              <a:t>Headache</a:t>
            </a:r>
          </a:p>
          <a:p>
            <a:pPr>
              <a:buFont typeface="Wingdings" pitchFamily="2" charset="2"/>
              <a:buChar char="Ø"/>
            </a:pPr>
            <a:r>
              <a:rPr lang="en-US" dirty="0" smtClean="0">
                <a:latin typeface="Times New Roman" pitchFamily="18" charset="0"/>
                <a:cs typeface="Times New Roman" pitchFamily="18" charset="0"/>
              </a:rPr>
              <a:t>Vomiting</a:t>
            </a:r>
          </a:p>
          <a:p>
            <a:pPr>
              <a:buFont typeface="Wingdings" pitchFamily="2" charset="2"/>
              <a:buChar char="Ø"/>
            </a:pPr>
            <a:r>
              <a:rPr lang="en-US" dirty="0" smtClean="0">
                <a:latin typeface="Times New Roman" pitchFamily="18" charset="0"/>
                <a:cs typeface="Times New Roman" pitchFamily="18" charset="0"/>
              </a:rPr>
              <a:t>Headache</a:t>
            </a:r>
          </a:p>
          <a:p>
            <a:pPr>
              <a:buFont typeface="Wingdings" pitchFamily="2" charset="2"/>
              <a:buChar char="Ø"/>
            </a:pPr>
            <a:r>
              <a:rPr lang="en-US" dirty="0" smtClean="0">
                <a:latin typeface="Times New Roman" pitchFamily="18" charset="0"/>
                <a:cs typeface="Times New Roman" pitchFamily="18" charset="0"/>
              </a:rPr>
              <a:t>Abnormal bleeding</a:t>
            </a:r>
          </a:p>
          <a:p>
            <a:pPr marL="0" indent="0">
              <a:buNone/>
            </a:pPr>
            <a:r>
              <a:rPr lang="en-US" dirty="0" smtClean="0">
                <a:latin typeface="Times New Roman" pitchFamily="18" charset="0"/>
                <a:cs typeface="Times New Roman" pitchFamily="18" charset="0"/>
              </a:rPr>
              <a:t>         Treatment</a:t>
            </a:r>
          </a:p>
          <a:p>
            <a:pPr>
              <a:buFont typeface="Wingdings" pitchFamily="2" charset="2"/>
              <a:buChar char="Ø"/>
            </a:pPr>
            <a:r>
              <a:rPr lang="en-US" dirty="0" smtClean="0">
                <a:latin typeface="Times New Roman" pitchFamily="18" charset="0"/>
                <a:cs typeface="Times New Roman" pitchFamily="18" charset="0"/>
              </a:rPr>
              <a:t>Those without symptoms are treated for the infection to reduce transmission.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03554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QN11.What are risk factors for domestic violence and why do some women or men choose to stay in an abusive relationship?</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endParaRPr lang="en-US" dirty="0" smtClean="0">
              <a:latin typeface="Times New Roman" pitchFamily="18" charset="0"/>
              <a:cs typeface="Times New Roman" pitchFamily="18" charset="0"/>
            </a:endParaRPr>
          </a:p>
          <a:p>
            <a:pPr>
              <a:buFont typeface="Wingdings" pitchFamily="2" charset="2"/>
              <a:buChar char="Ø"/>
            </a:pP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Having multiple partners</a:t>
            </a:r>
          </a:p>
          <a:p>
            <a:pPr>
              <a:buFont typeface="Wingdings" pitchFamily="2" charset="2"/>
              <a:buChar char="Ø"/>
            </a:pPr>
            <a:r>
              <a:rPr lang="en-US" dirty="0" smtClean="0">
                <a:latin typeface="Times New Roman" pitchFamily="18" charset="0"/>
                <a:cs typeface="Times New Roman" pitchFamily="18" charset="0"/>
              </a:rPr>
              <a:t>Male dominance in the family</a:t>
            </a:r>
          </a:p>
          <a:p>
            <a:pPr>
              <a:buFont typeface="Wingdings" pitchFamily="2" charset="2"/>
              <a:buChar char="Ø"/>
            </a:pPr>
            <a:r>
              <a:rPr lang="en-US" dirty="0" smtClean="0">
                <a:latin typeface="Times New Roman" pitchFamily="18" charset="0"/>
                <a:cs typeface="Times New Roman" pitchFamily="18" charset="0"/>
              </a:rPr>
              <a:t>Economic stress</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56931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QN12.What is one of the most important early nutritional intervention or practice for newborns?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smtClean="0"/>
          </a:p>
          <a:p>
            <a:pPr>
              <a:buFont typeface="Wingdings" pitchFamily="2" charset="2"/>
              <a:buChar char="Ø"/>
            </a:pPr>
            <a:r>
              <a:rPr lang="en-US" dirty="0" smtClean="0">
                <a:latin typeface="Times New Roman" pitchFamily="18" charset="0"/>
                <a:cs typeface="Times New Roman" pitchFamily="18" charset="0"/>
              </a:rPr>
              <a:t>Lactation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32169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QN13.What is malnutrition?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This refers to the under nutrition where an individual is not getting enough nutrients.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27315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latin typeface="Times New Roman" pitchFamily="18" charset="0"/>
                <a:cs typeface="Times New Roman" pitchFamily="18" charset="0"/>
              </a:rPr>
              <a:t>QN14. Who do you think might be at greater risk for maternal deaths younger or older women, rural or urban residents, educated or uneducated women? This is an application of knowledge question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pPr>
              <a:buFont typeface="Wingdings" pitchFamily="2" charset="2"/>
              <a:buChar char="Ø"/>
            </a:pPr>
            <a:r>
              <a:rPr lang="en-US" dirty="0" smtClean="0">
                <a:latin typeface="Times New Roman" pitchFamily="18" charset="0"/>
                <a:cs typeface="Times New Roman" pitchFamily="18" charset="0"/>
              </a:rPr>
              <a:t>Younger women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40834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QN15.	What are the differences or similarities between hunger in a developed country and hunger in a low-income country?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smtClean="0"/>
          </a:p>
          <a:p>
            <a:endParaRPr lang="en-US" dirty="0"/>
          </a:p>
          <a:p>
            <a:pPr>
              <a:buFont typeface="Wingdings" pitchFamily="2" charset="2"/>
              <a:buChar char="Ø"/>
            </a:pPr>
            <a:r>
              <a:rPr lang="en-US" dirty="0" smtClean="0"/>
              <a:t>Hunger in developed affects a small population while hunger in low-income countries affects a big section of the whole population.</a:t>
            </a:r>
          </a:p>
          <a:p>
            <a:pPr>
              <a:buFont typeface="Wingdings" pitchFamily="2" charset="2"/>
              <a:buChar char="Ø"/>
            </a:pPr>
            <a:r>
              <a:rPr lang="en-US" dirty="0" smtClean="0"/>
              <a:t>In both developed and low-income countries requires attention from the government.</a:t>
            </a:r>
          </a:p>
          <a:p>
            <a:pPr>
              <a:buFont typeface="Wingdings" pitchFamily="2" charset="2"/>
              <a:buChar char="Ø"/>
            </a:pPr>
            <a:endParaRPr lang="en-US" dirty="0"/>
          </a:p>
        </p:txBody>
      </p:sp>
    </p:spTree>
    <p:extLst>
      <p:ext uri="{BB962C8B-B14F-4D97-AF65-F5344CB8AC3E}">
        <p14:creationId xmlns:p14="http://schemas.microsoft.com/office/powerpoint/2010/main" val="1848576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QN16. What do these terms mean? Neonatal mortality, perinatal mortality, infant mortality, maternal mortality?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endParaRPr lang="en-US" dirty="0" smtClean="0"/>
          </a:p>
          <a:p>
            <a:pPr>
              <a:buFont typeface="Wingdings" pitchFamily="2" charset="2"/>
              <a:buChar char="Ø"/>
            </a:pPr>
            <a:r>
              <a:rPr lang="en-US" dirty="0" smtClean="0">
                <a:latin typeface="Times New Roman" pitchFamily="18" charset="0"/>
                <a:cs typeface="Times New Roman" pitchFamily="18" charset="0"/>
              </a:rPr>
              <a:t>Neonatal mortality is death that occurs during the first four weeks after birth.</a:t>
            </a:r>
          </a:p>
          <a:p>
            <a:pPr>
              <a:buFont typeface="Wingdings" pitchFamily="2" charset="2"/>
              <a:buChar char="Ø"/>
            </a:pPr>
            <a:r>
              <a:rPr lang="en-US" dirty="0" smtClean="0">
                <a:latin typeface="Times New Roman" pitchFamily="18" charset="0"/>
                <a:cs typeface="Times New Roman" pitchFamily="18" charset="0"/>
              </a:rPr>
              <a:t>Perinatal is death in both the first week and of life and fatal death.</a:t>
            </a:r>
          </a:p>
          <a:p>
            <a:pPr>
              <a:buFont typeface="Wingdings" pitchFamily="2" charset="2"/>
              <a:buChar char="Ø"/>
            </a:pPr>
            <a:r>
              <a:rPr lang="en-US" dirty="0" smtClean="0">
                <a:latin typeface="Times New Roman" pitchFamily="18" charset="0"/>
                <a:cs typeface="Times New Roman" pitchFamily="18" charset="0"/>
              </a:rPr>
              <a:t>Infant mortality is death of young children under the age of 1.</a:t>
            </a:r>
          </a:p>
          <a:p>
            <a:pPr>
              <a:buFont typeface="Wingdings" pitchFamily="2" charset="2"/>
              <a:buChar char="Ø"/>
            </a:pPr>
            <a:r>
              <a:rPr lang="en-US" dirty="0" smtClean="0">
                <a:latin typeface="Times New Roman" pitchFamily="18" charset="0"/>
                <a:cs typeface="Times New Roman" pitchFamily="18" charset="0"/>
              </a:rPr>
              <a:t>Maternal mortality is death of a pregnant woman while pregnant or within 42 weeks of termination of pregnancy.</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46481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QN17.What are some of the conditions that impact women across the globe?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smtClean="0"/>
          </a:p>
          <a:p>
            <a:pPr>
              <a:buFont typeface="Wingdings" pitchFamily="2" charset="2"/>
              <a:buChar char="Ø"/>
            </a:pPr>
            <a:r>
              <a:rPr lang="en-US" dirty="0" smtClean="0">
                <a:latin typeface="Times New Roman" pitchFamily="18" charset="0"/>
                <a:cs typeface="Times New Roman" pitchFamily="18" charset="0"/>
              </a:rPr>
              <a:t>Access to education</a:t>
            </a:r>
          </a:p>
          <a:p>
            <a:pPr>
              <a:buFont typeface="Wingdings" pitchFamily="2" charset="2"/>
              <a:buChar char="Ø"/>
            </a:pPr>
            <a:r>
              <a:rPr lang="en-US" dirty="0" smtClean="0">
                <a:latin typeface="Times New Roman" pitchFamily="18" charset="0"/>
                <a:cs typeface="Times New Roman" pitchFamily="18" charset="0"/>
              </a:rPr>
              <a:t>Reproductive health and Rights</a:t>
            </a:r>
          </a:p>
          <a:p>
            <a:pPr>
              <a:buFont typeface="Wingdings" pitchFamily="2" charset="2"/>
              <a:buChar char="Ø"/>
            </a:pPr>
            <a:r>
              <a:rPr lang="en-US" dirty="0" smtClean="0">
                <a:latin typeface="Times New Roman" pitchFamily="18" charset="0"/>
                <a:cs typeface="Times New Roman" pitchFamily="18" charset="0"/>
              </a:rPr>
              <a:t>Employment opportunities</a:t>
            </a:r>
          </a:p>
          <a:p>
            <a:pPr>
              <a:buFont typeface="Wingdings" pitchFamily="2" charset="2"/>
              <a:buChar char="Ø"/>
            </a:pPr>
            <a:r>
              <a:rPr lang="en-US" dirty="0" smtClean="0">
                <a:latin typeface="Times New Roman" pitchFamily="18" charset="0"/>
                <a:cs typeface="Times New Roman" pitchFamily="18" charset="0"/>
              </a:rPr>
              <a:t>Gender-based violence</a:t>
            </a:r>
          </a:p>
          <a:p>
            <a:pPr>
              <a:buFont typeface="Wingdings" pitchFamily="2" charset="2"/>
              <a:buChar char="Ø"/>
            </a:pPr>
            <a:r>
              <a:rPr lang="en-US" dirty="0" smtClean="0">
                <a:latin typeface="Times New Roman" pitchFamily="18" charset="0"/>
                <a:cs typeface="Times New Roman" pitchFamily="18" charset="0"/>
              </a:rPr>
              <a:t>Maternal health</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83136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QN18.What are modifiable and non-modifiable risk factors?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Non-modifiable risk factors</a:t>
            </a:r>
          </a:p>
          <a:p>
            <a:pPr>
              <a:buFont typeface="Wingdings" pitchFamily="2" charset="2"/>
              <a:buChar char="Ø"/>
            </a:pPr>
            <a:r>
              <a:rPr lang="en-US" dirty="0" smtClean="0">
                <a:latin typeface="Times New Roman" pitchFamily="18" charset="0"/>
                <a:cs typeface="Times New Roman" pitchFamily="18" charset="0"/>
              </a:rPr>
              <a:t>Age</a:t>
            </a:r>
          </a:p>
          <a:p>
            <a:pPr>
              <a:buFont typeface="Wingdings" pitchFamily="2" charset="2"/>
              <a:buChar char="Ø"/>
            </a:pPr>
            <a:r>
              <a:rPr lang="en-US" dirty="0" smtClean="0">
                <a:latin typeface="Times New Roman" pitchFamily="18" charset="0"/>
                <a:cs typeface="Times New Roman" pitchFamily="18" charset="0"/>
              </a:rPr>
              <a:t>Sex</a:t>
            </a:r>
          </a:p>
          <a:p>
            <a:pPr>
              <a:buFont typeface="Wingdings" pitchFamily="2" charset="2"/>
              <a:buChar char="Ø"/>
            </a:pPr>
            <a:r>
              <a:rPr lang="en-US" dirty="0" smtClean="0">
                <a:latin typeface="Times New Roman" pitchFamily="18" charset="0"/>
                <a:cs typeface="Times New Roman" pitchFamily="18" charset="0"/>
              </a:rPr>
              <a:t>Family history</a:t>
            </a:r>
          </a:p>
          <a:p>
            <a:pPr marL="0" indent="0">
              <a:buNone/>
            </a:pPr>
            <a:r>
              <a:rPr lang="en-US" dirty="0" smtClean="0">
                <a:latin typeface="Times New Roman" pitchFamily="18" charset="0"/>
                <a:cs typeface="Times New Roman" pitchFamily="18" charset="0"/>
              </a:rPr>
              <a:t>          Modifiable risk factors</a:t>
            </a:r>
          </a:p>
          <a:p>
            <a:pPr>
              <a:buFont typeface="Wingdings" pitchFamily="2" charset="2"/>
              <a:buChar char="Ø"/>
            </a:pPr>
            <a:r>
              <a:rPr lang="en-US" dirty="0" smtClean="0">
                <a:latin typeface="Times New Roman" pitchFamily="18" charset="0"/>
                <a:cs typeface="Times New Roman" pitchFamily="18" charset="0"/>
              </a:rPr>
              <a:t>Hypertension</a:t>
            </a:r>
          </a:p>
          <a:p>
            <a:pPr>
              <a:buFont typeface="Wingdings" pitchFamily="2" charset="2"/>
              <a:buChar char="Ø"/>
            </a:pPr>
            <a:r>
              <a:rPr lang="en-US" dirty="0" smtClean="0">
                <a:latin typeface="Times New Roman" pitchFamily="18" charset="0"/>
                <a:cs typeface="Times New Roman" pitchFamily="18" charset="0"/>
              </a:rPr>
              <a:t>Physical activity</a:t>
            </a:r>
          </a:p>
          <a:p>
            <a:pPr>
              <a:buFont typeface="Wingdings" pitchFamily="2" charset="2"/>
              <a:buChar char="Ø"/>
            </a:pPr>
            <a:r>
              <a:rPr lang="en-US" dirty="0" smtClean="0">
                <a:latin typeface="Times New Roman" pitchFamily="18" charset="0"/>
                <a:cs typeface="Times New Roman" pitchFamily="18" charset="0"/>
              </a:rPr>
              <a:t>Smoking</a:t>
            </a:r>
          </a:p>
          <a:p>
            <a:pPr>
              <a:buFont typeface="Wingdings" pitchFamily="2" charset="2"/>
              <a:buChar char="Ø"/>
            </a:pPr>
            <a:r>
              <a:rPr lang="en-US" dirty="0" smtClean="0">
                <a:latin typeface="Times New Roman" pitchFamily="18" charset="0"/>
                <a:cs typeface="Times New Roman" pitchFamily="18" charset="0"/>
              </a:rPr>
              <a:t>Psychosocial stress</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20752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QN19.What are some very basic terms associated with cancer diagnoses, hypertension, diabetes, and cardiovascular disease?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endParaRPr lang="en-US" dirty="0" smtClean="0"/>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Cancer diagnoses terms</a:t>
            </a:r>
          </a:p>
          <a:p>
            <a:pPr>
              <a:buFont typeface="Wingdings" pitchFamily="2" charset="2"/>
              <a:buChar char="Ø"/>
            </a:pPr>
            <a:r>
              <a:rPr lang="en-US" dirty="0" smtClean="0">
                <a:latin typeface="Times New Roman" pitchFamily="18" charset="0"/>
                <a:cs typeface="Times New Roman" pitchFamily="18" charset="0"/>
              </a:rPr>
              <a:t>After treatment</a:t>
            </a:r>
          </a:p>
          <a:p>
            <a:pPr>
              <a:buFont typeface="Wingdings" pitchFamily="2" charset="2"/>
              <a:buChar char="Ø"/>
            </a:pPr>
            <a:r>
              <a:rPr lang="en-US" dirty="0" smtClean="0">
                <a:latin typeface="Times New Roman" pitchFamily="18" charset="0"/>
                <a:cs typeface="Times New Roman" pitchFamily="18" charset="0"/>
              </a:rPr>
              <a:t>Cancer basics</a:t>
            </a:r>
          </a:p>
          <a:p>
            <a:pPr>
              <a:buFont typeface="Wingdings" pitchFamily="2" charset="2"/>
              <a:buChar char="Ø"/>
            </a:pPr>
            <a:r>
              <a:rPr lang="en-US" dirty="0" smtClean="0">
                <a:latin typeface="Times New Roman" pitchFamily="18" charset="0"/>
                <a:cs typeface="Times New Roman" pitchFamily="18" charset="0"/>
              </a:rPr>
              <a:t>Cost</a:t>
            </a:r>
          </a:p>
          <a:p>
            <a:pPr marL="0" indent="0">
              <a:buNone/>
            </a:pPr>
            <a:r>
              <a:rPr lang="en-US" dirty="0" smtClean="0">
                <a:latin typeface="Times New Roman" pitchFamily="18" charset="0"/>
                <a:cs typeface="Times New Roman" pitchFamily="18" charset="0"/>
              </a:rPr>
              <a:t>             Hypertension Terms</a:t>
            </a:r>
          </a:p>
          <a:p>
            <a:pPr>
              <a:buFont typeface="Wingdings" pitchFamily="2" charset="2"/>
              <a:buChar char="Ø"/>
            </a:pPr>
            <a:r>
              <a:rPr lang="en-US" dirty="0" smtClean="0">
                <a:latin typeface="Times New Roman" pitchFamily="18" charset="0"/>
                <a:cs typeface="Times New Roman" pitchFamily="18" charset="0"/>
              </a:rPr>
              <a:t>Beta blockers</a:t>
            </a:r>
          </a:p>
          <a:p>
            <a:pPr>
              <a:buFont typeface="Wingdings" pitchFamily="2" charset="2"/>
              <a:buChar char="Ø"/>
            </a:pPr>
            <a:r>
              <a:rPr lang="en-US" dirty="0" smtClean="0">
                <a:latin typeface="Times New Roman" pitchFamily="18" charset="0"/>
                <a:cs typeface="Times New Roman" pitchFamily="18" charset="0"/>
              </a:rPr>
              <a:t>Atherosclerosis</a:t>
            </a:r>
          </a:p>
          <a:p>
            <a:pPr marL="0" indent="0">
              <a:buNone/>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73958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New Roman" pitchFamily="18" charset="0"/>
                <a:cs typeface="Times New Roman" pitchFamily="18" charset="0"/>
              </a:rPr>
              <a:t>Cont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Balloon angioplasty</a:t>
            </a:r>
          </a:p>
          <a:p>
            <a:pPr>
              <a:buFont typeface="Wingdings" pitchFamily="2" charset="2"/>
              <a:buChar char="Ø"/>
            </a:pPr>
            <a:r>
              <a:rPr lang="en-US" dirty="0" smtClean="0">
                <a:latin typeface="Times New Roman" pitchFamily="18" charset="0"/>
                <a:cs typeface="Times New Roman" pitchFamily="18" charset="0"/>
              </a:rPr>
              <a:t>Angiotensin converting enzyme (ACE) inhibitors</a:t>
            </a:r>
          </a:p>
          <a:p>
            <a:pPr marL="0" indent="0">
              <a:buNone/>
            </a:pPr>
            <a:r>
              <a:rPr lang="en-US" dirty="0" smtClean="0">
                <a:latin typeface="Times New Roman" pitchFamily="18" charset="0"/>
                <a:cs typeface="Times New Roman" pitchFamily="18" charset="0"/>
              </a:rPr>
              <a:t>              Diabetes Terms</a:t>
            </a:r>
          </a:p>
          <a:p>
            <a:pPr>
              <a:buFont typeface="Wingdings" pitchFamily="2" charset="2"/>
              <a:buChar char="Ø"/>
            </a:pPr>
            <a:r>
              <a:rPr lang="en-US" dirty="0" smtClean="0">
                <a:latin typeface="Times New Roman" pitchFamily="18" charset="0"/>
                <a:cs typeface="Times New Roman" pitchFamily="18" charset="0"/>
              </a:rPr>
              <a:t>Aerobic Exercise</a:t>
            </a:r>
          </a:p>
          <a:p>
            <a:pPr>
              <a:buFont typeface="Wingdings" pitchFamily="2" charset="2"/>
              <a:buChar char="Ø"/>
            </a:pPr>
            <a:r>
              <a:rPr lang="en-US" dirty="0" smtClean="0">
                <a:latin typeface="Times New Roman" pitchFamily="18" charset="0"/>
                <a:cs typeface="Times New Roman" pitchFamily="18" charset="0"/>
              </a:rPr>
              <a:t>Ambulatory EKG Monitors</a:t>
            </a:r>
          </a:p>
          <a:p>
            <a:pPr>
              <a:buFont typeface="Wingdings" pitchFamily="2" charset="2"/>
              <a:buChar char="Ø"/>
            </a:pPr>
            <a:r>
              <a:rPr lang="en-US" dirty="0" smtClean="0">
                <a:latin typeface="Times New Roman" pitchFamily="18" charset="0"/>
                <a:cs typeface="Times New Roman" pitchFamily="18" charset="0"/>
              </a:rPr>
              <a:t>Anemia</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00004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latin typeface="Times New Roman" pitchFamily="18" charset="0"/>
                <a:cs typeface="Times New Roman" pitchFamily="18" charset="0"/>
              </a:rPr>
              <a:t>QN20. What are examples of non-communicable diseases and what are the associated factors that lead to these health conditions? Pick one non-communicable disease and be able to explain what are the risk factors, or causes of the disease you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Examples of Non-communicable diseases.</a:t>
            </a:r>
          </a:p>
          <a:p>
            <a:pPr>
              <a:buFont typeface="Wingdings" pitchFamily="2" charset="2"/>
              <a:buChar char="Ø"/>
            </a:pPr>
            <a:r>
              <a:rPr lang="en-US" dirty="0" smtClean="0">
                <a:latin typeface="Times New Roman" pitchFamily="18" charset="0"/>
                <a:cs typeface="Times New Roman" pitchFamily="18" charset="0"/>
              </a:rPr>
              <a:t> Diabetes </a:t>
            </a:r>
          </a:p>
          <a:p>
            <a:pPr>
              <a:buFont typeface="Wingdings" pitchFamily="2" charset="2"/>
              <a:buChar char="Ø"/>
            </a:pPr>
            <a:r>
              <a:rPr lang="en-US" dirty="0" smtClean="0">
                <a:latin typeface="Times New Roman" pitchFamily="18" charset="0"/>
                <a:cs typeface="Times New Roman" pitchFamily="18" charset="0"/>
              </a:rPr>
              <a:t>Stroke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45701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New Roman" pitchFamily="18" charset="0"/>
                <a:cs typeface="Times New Roman" pitchFamily="18" charset="0"/>
              </a:rPr>
              <a:t>Cont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latin typeface="Times New Roman" pitchFamily="18" charset="0"/>
                <a:cs typeface="Times New Roman" pitchFamily="18" charset="0"/>
              </a:rPr>
              <a:t>         Factors that lead to diabetes</a:t>
            </a:r>
          </a:p>
          <a:p>
            <a:pPr>
              <a:buFont typeface="Wingdings" pitchFamily="2" charset="2"/>
              <a:buChar char="Ø"/>
            </a:pPr>
            <a:r>
              <a:rPr lang="en-US" dirty="0" smtClean="0">
                <a:latin typeface="Times New Roman" pitchFamily="18" charset="0"/>
                <a:cs typeface="Times New Roman" pitchFamily="18" charset="0"/>
              </a:rPr>
              <a:t>Family history</a:t>
            </a:r>
          </a:p>
          <a:p>
            <a:pPr>
              <a:buFont typeface="Wingdings" pitchFamily="2" charset="2"/>
              <a:buChar char="Ø"/>
            </a:pPr>
            <a:r>
              <a:rPr lang="en-US" dirty="0" smtClean="0">
                <a:latin typeface="Times New Roman" pitchFamily="18" charset="0"/>
                <a:cs typeface="Times New Roman" pitchFamily="18" charset="0"/>
              </a:rPr>
              <a:t>Race</a:t>
            </a:r>
          </a:p>
          <a:p>
            <a:pPr>
              <a:buFont typeface="Wingdings" pitchFamily="2" charset="2"/>
              <a:buChar char="Ø"/>
            </a:pPr>
            <a:r>
              <a:rPr lang="en-US" dirty="0" smtClean="0">
                <a:latin typeface="Times New Roman" pitchFamily="18" charset="0"/>
                <a:cs typeface="Times New Roman" pitchFamily="18" charset="0"/>
              </a:rPr>
              <a:t>Age</a:t>
            </a:r>
          </a:p>
          <a:p>
            <a:pPr>
              <a:buFont typeface="Wingdings" pitchFamily="2" charset="2"/>
              <a:buChar char="Ø"/>
            </a:pPr>
            <a:r>
              <a:rPr lang="en-US" dirty="0" smtClean="0">
                <a:latin typeface="Times New Roman" pitchFamily="18" charset="0"/>
                <a:cs typeface="Times New Roman" pitchFamily="18" charset="0"/>
              </a:rPr>
              <a:t> Inactivity</a:t>
            </a:r>
          </a:p>
          <a:p>
            <a:pPr marL="0" indent="0">
              <a:buNone/>
            </a:pPr>
            <a:r>
              <a:rPr lang="en-US" dirty="0" smtClean="0">
                <a:latin typeface="Times New Roman" pitchFamily="18" charset="0"/>
                <a:cs typeface="Times New Roman" pitchFamily="18" charset="0"/>
              </a:rPr>
              <a:t>         Factors that lead to stroke</a:t>
            </a:r>
          </a:p>
          <a:p>
            <a:pPr>
              <a:buFont typeface="Wingdings" pitchFamily="2" charset="2"/>
              <a:buChar char="Ø"/>
            </a:pPr>
            <a:r>
              <a:rPr lang="en-US" dirty="0" smtClean="0">
                <a:latin typeface="Times New Roman" pitchFamily="18" charset="0"/>
                <a:cs typeface="Times New Roman" pitchFamily="18" charset="0"/>
              </a:rPr>
              <a:t>Smoking</a:t>
            </a:r>
          </a:p>
          <a:p>
            <a:pPr>
              <a:buFont typeface="Wingdings" pitchFamily="2" charset="2"/>
              <a:buChar char="Ø"/>
            </a:pPr>
            <a:r>
              <a:rPr lang="en-US" dirty="0" smtClean="0">
                <a:latin typeface="Times New Roman" pitchFamily="18" charset="0"/>
                <a:cs typeface="Times New Roman" pitchFamily="18" charset="0"/>
              </a:rPr>
              <a:t>High blood pressure</a:t>
            </a:r>
          </a:p>
          <a:p>
            <a:pPr>
              <a:buFont typeface="Wingdings" pitchFamily="2" charset="2"/>
              <a:buChar char="Ø"/>
            </a:pPr>
            <a:r>
              <a:rPr lang="en-US" dirty="0" smtClean="0">
                <a:latin typeface="Times New Roman" pitchFamily="18" charset="0"/>
                <a:cs typeface="Times New Roman" pitchFamily="18" charset="0"/>
              </a:rPr>
              <a:t>Family history</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17458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New Roman" pitchFamily="18" charset="0"/>
                <a:cs typeface="Times New Roman" pitchFamily="18" charset="0"/>
              </a:rPr>
              <a:t>Cont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latin typeface="Times New Roman" pitchFamily="18" charset="0"/>
                <a:cs typeface="Times New Roman" pitchFamily="18" charset="0"/>
              </a:rPr>
              <a:t>              Risk factors of Stroke disease</a:t>
            </a:r>
          </a:p>
          <a:p>
            <a:pPr>
              <a:buFont typeface="Wingdings" pitchFamily="2" charset="2"/>
              <a:buChar char="Ø"/>
            </a:pPr>
            <a:r>
              <a:rPr lang="en-US" dirty="0" smtClean="0">
                <a:latin typeface="Times New Roman" pitchFamily="18" charset="0"/>
                <a:cs typeface="Times New Roman" pitchFamily="18" charset="0"/>
              </a:rPr>
              <a:t> Alcohol is linked to stroke risk. One should limit the amount of alcohol to take.</a:t>
            </a:r>
          </a:p>
          <a:p>
            <a:pPr>
              <a:buFont typeface="Wingdings" pitchFamily="2" charset="2"/>
              <a:buChar char="Ø"/>
            </a:pPr>
            <a:r>
              <a:rPr lang="en-US" dirty="0" smtClean="0">
                <a:latin typeface="Times New Roman" pitchFamily="18" charset="0"/>
                <a:cs typeface="Times New Roman" pitchFamily="18" charset="0"/>
              </a:rPr>
              <a:t>High cholesterol enhances the risk of stroke disease. One should check the level of cholesterol and control it through limiting the amount of fat one eats.</a:t>
            </a:r>
          </a:p>
          <a:p>
            <a:pPr>
              <a:buFont typeface="Wingdings" pitchFamily="2" charset="2"/>
              <a:buChar char="Ø"/>
            </a:pPr>
            <a:r>
              <a:rPr lang="en-US" dirty="0" smtClean="0">
                <a:latin typeface="Times New Roman" pitchFamily="18" charset="0"/>
                <a:cs typeface="Times New Roman" pitchFamily="18" charset="0"/>
              </a:rPr>
              <a:t>Smoking is the most cause of death. An individual who smokes should stop smoking and the one who doesn’t smoke not to start.</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95633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New Roman" pitchFamily="18" charset="0"/>
                <a:cs typeface="Times New Roman" pitchFamily="18" charset="0"/>
              </a:rPr>
              <a:t>Cont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latin typeface="Times New Roman" pitchFamily="18" charset="0"/>
                <a:cs typeface="Times New Roman" pitchFamily="18" charset="0"/>
              </a:rPr>
              <a:t>              How to prevent stroke</a:t>
            </a:r>
          </a:p>
          <a:p>
            <a:pPr>
              <a:buFont typeface="Wingdings" pitchFamily="2" charset="2"/>
              <a:buChar char="Ø"/>
            </a:pPr>
            <a:r>
              <a:rPr lang="en-US" dirty="0" smtClean="0">
                <a:latin typeface="Times New Roman" pitchFamily="18" charset="0"/>
                <a:cs typeface="Times New Roman" pitchFamily="18" charset="0"/>
              </a:rPr>
              <a:t>Exercise more </a:t>
            </a:r>
          </a:p>
          <a:p>
            <a:pPr>
              <a:buFont typeface="Wingdings" pitchFamily="2" charset="2"/>
              <a:buChar char="Ø"/>
            </a:pPr>
            <a:r>
              <a:rPr lang="en-US" dirty="0" smtClean="0">
                <a:latin typeface="Times New Roman" pitchFamily="18" charset="0"/>
                <a:cs typeface="Times New Roman" pitchFamily="18" charset="0"/>
              </a:rPr>
              <a:t>Lower blood pressure</a:t>
            </a:r>
          </a:p>
          <a:p>
            <a:pPr>
              <a:buFont typeface="Wingdings" pitchFamily="2" charset="2"/>
              <a:buChar char="Ø"/>
            </a:pPr>
            <a:r>
              <a:rPr lang="en-US" dirty="0" smtClean="0">
                <a:latin typeface="Times New Roman" pitchFamily="18" charset="0"/>
                <a:cs typeface="Times New Roman" pitchFamily="18" charset="0"/>
              </a:rPr>
              <a:t>Lose weight</a:t>
            </a:r>
          </a:p>
          <a:p>
            <a:pPr>
              <a:buFont typeface="Wingdings" pitchFamily="2" charset="2"/>
              <a:buChar char="Ø"/>
            </a:pPr>
            <a:r>
              <a:rPr lang="en-US" dirty="0" smtClean="0">
                <a:latin typeface="Times New Roman" pitchFamily="18" charset="0"/>
                <a:cs typeface="Times New Roman" pitchFamily="18" charset="0"/>
              </a:rPr>
              <a:t>If you drink Alcohol do it with moderation.</a:t>
            </a:r>
          </a:p>
          <a:p>
            <a:pPr marL="0" indent="0">
              <a:buNone/>
            </a:pPr>
            <a:r>
              <a:rPr lang="en-US" dirty="0" smtClean="0">
                <a:latin typeface="Times New Roman" pitchFamily="18" charset="0"/>
                <a:cs typeface="Times New Roman" pitchFamily="18" charset="0"/>
              </a:rPr>
              <a:t>            Treatment of stroke</a:t>
            </a:r>
          </a:p>
          <a:p>
            <a:pPr>
              <a:buFont typeface="Wingdings" pitchFamily="2" charset="2"/>
              <a:buChar char="Ø"/>
            </a:pPr>
            <a:r>
              <a:rPr lang="en-US" dirty="0" smtClean="0">
                <a:latin typeface="Times New Roman" pitchFamily="18" charset="0"/>
                <a:cs typeface="Times New Roman" pitchFamily="18" charset="0"/>
              </a:rPr>
              <a:t>Medication</a:t>
            </a:r>
          </a:p>
          <a:p>
            <a:pPr>
              <a:buFont typeface="Wingdings" pitchFamily="2" charset="2"/>
              <a:buChar char="Ø"/>
            </a:pPr>
            <a:r>
              <a:rPr lang="en-US" dirty="0" smtClean="0">
                <a:latin typeface="Times New Roman" pitchFamily="18" charset="0"/>
                <a:cs typeface="Times New Roman" pitchFamily="18" charset="0"/>
              </a:rPr>
              <a:t>Surgery</a:t>
            </a:r>
          </a:p>
          <a:p>
            <a:pPr>
              <a:buFont typeface="Wingdings" pitchFamily="2" charset="2"/>
              <a:buChar char="Ø"/>
            </a:pPr>
            <a:r>
              <a:rPr lang="en-US" dirty="0" smtClean="0">
                <a:latin typeface="Times New Roman" pitchFamily="18" charset="0"/>
                <a:cs typeface="Times New Roman" pitchFamily="18" charset="0"/>
              </a:rPr>
              <a:t>Support management</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22470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New Roman" pitchFamily="18" charset="0"/>
                <a:cs typeface="Times New Roman" pitchFamily="18" charset="0"/>
              </a:rPr>
              <a:t>Cont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        Long term consequences of poor          management of Stroke </a:t>
            </a:r>
          </a:p>
          <a:p>
            <a:pPr>
              <a:buFont typeface="Wingdings" pitchFamily="2" charset="2"/>
              <a:buChar char="Ø"/>
            </a:pPr>
            <a:r>
              <a:rPr lang="en-US" dirty="0" smtClean="0">
                <a:latin typeface="Times New Roman" pitchFamily="18" charset="0"/>
                <a:cs typeface="Times New Roman" pitchFamily="18" charset="0"/>
              </a:rPr>
              <a:t>Leads to speech and language problems. </a:t>
            </a:r>
          </a:p>
          <a:p>
            <a:pPr>
              <a:buFont typeface="Wingdings" pitchFamily="2" charset="2"/>
              <a:buChar char="Ø"/>
            </a:pPr>
            <a:r>
              <a:rPr lang="en-US" dirty="0" smtClean="0">
                <a:latin typeface="Times New Roman" pitchFamily="18" charset="0"/>
                <a:cs typeface="Times New Roman" pitchFamily="18" charset="0"/>
              </a:rPr>
              <a:t>Difficulty when swallowing. </a:t>
            </a:r>
          </a:p>
          <a:p>
            <a:pPr>
              <a:buFont typeface="Wingdings" pitchFamily="2" charset="2"/>
              <a:buChar char="Ø"/>
            </a:pPr>
            <a:r>
              <a:rPr lang="en-US" dirty="0" smtClean="0">
                <a:latin typeface="Times New Roman" pitchFamily="18" charset="0"/>
                <a:cs typeface="Times New Roman" pitchFamily="18" charset="0"/>
              </a:rPr>
              <a:t>Effects on the short-term memory.</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60249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1200</Words>
  <Application>Microsoft Office PowerPoint</Application>
  <PresentationFormat>On-screen Show (4:3)</PresentationFormat>
  <Paragraphs>139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 Health Care</vt:lpstr>
      <vt:lpstr>QN1. Differentiate between communicable and non-communicable disease?</vt:lpstr>
      <vt:lpstr>QN2. What are alternative names for the term communicable diseases?</vt:lpstr>
      <vt:lpstr>QN3. What are the various transmission paths for communicable diseases? E.g. Vector borne</vt:lpstr>
      <vt:lpstr>QN4. What is meant by the term case fatality rate?</vt:lpstr>
      <vt:lpstr>QN5. What are examples of measures used to control communicable diseases?</vt:lpstr>
      <vt:lpstr>QN6. What is antimicrobial resistance and what are some of the causes of this phenomenon?</vt:lpstr>
      <vt:lpstr>QN7. What is meant by the 90-90-90 targets for HIV/AIDS control?</vt:lpstr>
      <vt:lpstr>QN8. What is an opportunistic infection?  Give an example or scenario to explain your answer?</vt:lpstr>
      <vt:lpstr>QN9. What is TB and how is it spread? What are some of the global challenges in TB Control?</vt:lpstr>
      <vt:lpstr>QN10. What is malaria, how is it spread, what are the symptoms, how is treated? </vt:lpstr>
      <vt:lpstr>QN11.What are risk factors for domestic violence and why do some women or men choose to stay in an abusive relationship?</vt:lpstr>
      <vt:lpstr>QN12.What is one of the most important early nutritional intervention or practice for newborns?</vt:lpstr>
      <vt:lpstr>QN13.What is malnutrition?</vt:lpstr>
      <vt:lpstr>QN14. Who do you think might be at greater risk for maternal deaths younger or older women, rural or urban residents, educated or uneducated women? This is an application of knowledge question</vt:lpstr>
      <vt:lpstr>QN15. What are the differences or similarities between hunger in a developed country and hunger in a low-income country?</vt:lpstr>
      <vt:lpstr>QN16. What do these terms mean? Neonatal mortality, perinatal mortality, infant mortality, maternal mortality?</vt:lpstr>
      <vt:lpstr>QN17.What are some of the conditions that impact women across the globe?</vt:lpstr>
      <vt:lpstr>QN18.What are modifiable and non-modifiable risk factors?</vt:lpstr>
      <vt:lpstr>QN19.What are some very basic terms associated with cancer diagnoses, hypertension, diabetes, and cardiovascular disease?</vt:lpstr>
      <vt:lpstr>Cont…</vt:lpstr>
      <vt:lpstr>QN20. What are examples of non-communicable diseases and what are the associated factors that lead to these health conditions? Pick one non-communicable disease and be able to explain what are the risk factors, or causes of the disease you </vt:lpstr>
      <vt:lpstr>Cont…</vt:lpstr>
      <vt:lpstr>Cont…</vt:lpstr>
      <vt:lpstr>Cont…</vt:lpstr>
      <vt:lpstr>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dc:title>
  <dc:creator>Windows User</dc:creator>
  <cp:lastModifiedBy>Windows User</cp:lastModifiedBy>
  <cp:revision>10</cp:revision>
  <dcterms:created xsi:type="dcterms:W3CDTF">2019-05-06T16:19:11Z</dcterms:created>
  <dcterms:modified xsi:type="dcterms:W3CDTF">2019-05-06T17:53:53Z</dcterms:modified>
</cp:coreProperties>
</file>